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  <p:sldMasterId id="2147483660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</p:sldIdLst>
  <p:sldSz cy="5143500" cx="9144000"/>
  <p:notesSz cx="6858000" cy="9144000"/>
  <p:embeddedFontLst>
    <p:embeddedFont>
      <p:font typeface="PT Sans Narrow"/>
      <p:regular r:id="rId28"/>
      <p:bold r:id="rId29"/>
    </p:embeddedFont>
    <p:embeddedFont>
      <p:font typeface="Open Sans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34" roundtripDataSignature="AMtx7mjFtVGad2CfFi57qzs8pb/i30OJ2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3FD5260-4DA0-49A0-8596-5CAD0844BCEA}">
  <a:tblStyle styleId="{13FD5260-4DA0-49A0-8596-5CAD0844BCE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font" Target="fonts/PTSansNarrow-regular.fntdata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font" Target="fonts/PTSansNarrow-bold.fnt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OpenSans-bold.fntdata"/><Relationship Id="rId30" Type="http://schemas.openxmlformats.org/officeDocument/2006/relationships/font" Target="fonts/OpenSans-regular.fntdata"/><Relationship Id="rId11" Type="http://schemas.openxmlformats.org/officeDocument/2006/relationships/slide" Target="slides/slide4.xml"/><Relationship Id="rId33" Type="http://schemas.openxmlformats.org/officeDocument/2006/relationships/font" Target="fonts/OpenSans-boldItalic.fntdata"/><Relationship Id="rId10" Type="http://schemas.openxmlformats.org/officeDocument/2006/relationships/slide" Target="slides/slide3.xml"/><Relationship Id="rId32" Type="http://schemas.openxmlformats.org/officeDocument/2006/relationships/font" Target="fonts/OpenSans-italic.fntdata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34" Type="http://customschemas.google.com/relationships/presentationmetadata" Target="metadata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023c5199d5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g3023c5199d5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7" name="Google Shape;12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023c5199d5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5" name="Google Shape;165;g3023c5199d5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248840d5ce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3248840d5ce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248840d5ce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248840d5ce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248840d5ce_0_1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3248840d5ce_0_1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0" name="Google Shape;22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1" name="Google Shape;23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2569ae7f3d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32569ae7f3d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6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6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2" name="Google Shape;12;p26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13" name="Google Shape;13;p26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4" name="Google Shape;14;p26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5" name="Google Shape;15;p26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16" name="Google Shape;16;p26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7" name="Google Shape;17;p26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18" name="Google Shape;18;p26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9" name="Google Shape;19;p26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0" name="Google Shape;20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7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27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4" name="Google Shape;24;p27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5" name="Google Shape;25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8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28"/>
          <p:cNvSpPr txBox="1"/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9" name="Google Shape;29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9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2" name="Google Shape;32;p29"/>
          <p:cNvSpPr txBox="1"/>
          <p:nvPr>
            <p:ph idx="1" type="body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29"/>
          <p:cNvSpPr txBox="1"/>
          <p:nvPr>
            <p:ph idx="2" type="body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0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7" name="Google Shape;37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1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0" name="Google Shape;40;p31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6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2"/>
          <p:cNvSpPr txBox="1"/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" name="Google Shape;44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3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" name="Google Shape;47;p33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8" name="Google Shape;48;p33"/>
          <p:cNvSpPr txBox="1"/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9" name="Google Shape;49;p33"/>
          <p:cNvSpPr txBox="1"/>
          <p:nvPr>
            <p:ph idx="1" type="subTitle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0" name="Google Shape;50;p33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4"/>
          <p:cNvSpPr txBox="1"/>
          <p:nvPr>
            <p:ph idx="1" type="body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/>
        </p:txBody>
      </p:sp>
      <p:sp>
        <p:nvSpPr>
          <p:cNvPr id="54" name="Google Shape;54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5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35"/>
          <p:cNvSpPr txBox="1"/>
          <p:nvPr>
            <p:ph hasCustomPrompt="1"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35"/>
          <p:cNvSpPr txBox="1"/>
          <p:nvPr>
            <p:ph idx="1" type="body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9" name="Google Shape;59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248840d5ce_0_7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68" name="Google Shape;68;g3248840d5ce_0_7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69" name="Google Shape;69;g3248840d5ce_0_7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248840d5ce_0_77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72" name="Google Shape;72;g3248840d5ce_0_7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248840d5ce_0_8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5" name="Google Shape;75;g3248840d5ce_0_8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6" name="Google Shape;76;g3248840d5ce_0_8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248840d5ce_0_8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9" name="Google Shape;79;g3248840d5ce_0_8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0" name="Google Shape;80;g3248840d5ce_0_8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g3248840d5ce_0_8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248840d5ce_0_8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4" name="Google Shape;84;g3248840d5ce_0_8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248840d5ce_0_92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7" name="Google Shape;87;g3248840d5ce_0_92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8" name="Google Shape;88;g3248840d5ce_0_9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248840d5ce_0_96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91" name="Google Shape;91;g3248840d5ce_0_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248840d5ce_0_9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g3248840d5ce_0_9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95" name="Google Shape;95;g3248840d5ce_0_9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6" name="Google Shape;96;g3248840d5ce_0_9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7" name="Google Shape;97;g3248840d5ce_0_9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248840d5ce_0_105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100" name="Google Shape;100;g3248840d5ce_0_10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248840d5ce_0_108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03" name="Google Shape;103;g3248840d5ce_0_108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04" name="Google Shape;104;g3248840d5ce_0_10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248840d5ce_0_1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trop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5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i="0" sz="3600" u="none" cap="none" strike="noStrike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/>
        </p:txBody>
      </p:sp>
      <p:sp>
        <p:nvSpPr>
          <p:cNvPr id="7" name="Google Shape;7;p25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b="0" i="0" sz="18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 b="0" i="0" sz="14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248840d5ce_0_6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4" name="Google Shape;64;g3248840d5ce_0_6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5" name="Google Shape;65;g3248840d5ce_0_6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oxfordreadingbuddy.com/uk" TargetMode="External"/><Relationship Id="rId4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topmarks.co.uk/maths-games/hit-the-button" TargetMode="External"/><Relationship Id="rId4" Type="http://schemas.openxmlformats.org/officeDocument/2006/relationships/hyperlink" Target="https://mathsframe.co.uk/" TargetMode="External"/><Relationship Id="rId5" Type="http://schemas.openxmlformats.org/officeDocument/2006/relationships/hyperlink" Target="https://ictgames.com/mobilePage/index.html" TargetMode="External"/><Relationship Id="rId6" Type="http://schemas.openxmlformats.org/officeDocument/2006/relationships/hyperlink" Target="https://www.topmarks.co.uk/maths-games/7-11-years/place-value" TargetMode="External"/><Relationship Id="rId7" Type="http://schemas.openxmlformats.org/officeDocument/2006/relationships/hyperlink" Target="https://www.topmarks.co.uk/maths-games/daily10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saferinternet.org.uk/guide-and-resource/parents-and-carers" TargetMode="External"/><Relationship Id="rId4" Type="http://schemas.openxmlformats.org/officeDocument/2006/relationships/hyperlink" Target="https://www.internetmatters.org/" TargetMode="External"/><Relationship Id="rId5" Type="http://schemas.openxmlformats.org/officeDocument/2006/relationships/image" Target="../media/image16.png"/><Relationship Id="rId6" Type="http://schemas.openxmlformats.org/officeDocument/2006/relationships/image" Target="../media/image8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9.png"/><Relationship Id="rId4" Type="http://schemas.openxmlformats.org/officeDocument/2006/relationships/image" Target="../media/image14.png"/><Relationship Id="rId5" Type="http://schemas.openxmlformats.org/officeDocument/2006/relationships/image" Target="../media/image12.png"/><Relationship Id="rId6" Type="http://schemas.openxmlformats.org/officeDocument/2006/relationships/image" Target="../media/image7.png"/><Relationship Id="rId7" Type="http://schemas.openxmlformats.org/officeDocument/2006/relationships/image" Target="../media/image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7.png"/><Relationship Id="rId4" Type="http://schemas.openxmlformats.org/officeDocument/2006/relationships/image" Target="../media/image13.png"/><Relationship Id="rId5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"/>
          <p:cNvSpPr txBox="1"/>
          <p:nvPr>
            <p:ph type="ctrTitle"/>
          </p:nvPr>
        </p:nvSpPr>
        <p:spPr>
          <a:xfrm>
            <a:off x="1003650" y="2422689"/>
            <a:ext cx="7136700" cy="1022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Welcome to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 Year 3</a:t>
            </a:r>
            <a:endParaRPr/>
          </a:p>
        </p:txBody>
      </p:sp>
      <p:pic>
        <p:nvPicPr>
          <p:cNvPr id="112" name="Google Shape;11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48976" y="105200"/>
            <a:ext cx="1556325" cy="1563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Agenda</a:t>
            </a:r>
            <a:endParaRPr/>
          </a:p>
        </p:txBody>
      </p:sp>
      <p:sp>
        <p:nvSpPr>
          <p:cNvPr id="118" name="Google Shape;118;p2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Meet the team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Attendance, punctuality and ordering lunch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Uniform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P.E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Oxford Reading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Maths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E-safety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UoL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ZoR</a:t>
            </a:r>
            <a:endParaRPr/>
          </a:p>
          <a:p>
            <a:pPr indent="-3175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n-GB"/>
              <a:t>Questions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023c5199d5_0_1"/>
          <p:cNvSpPr txBox="1"/>
          <p:nvPr>
            <p:ph type="title"/>
          </p:nvPr>
        </p:nvSpPr>
        <p:spPr>
          <a:xfrm>
            <a:off x="311700" y="12825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</a:pPr>
            <a:r>
              <a:rPr lang="en-GB"/>
              <a:t>Team Year 3!</a:t>
            </a:r>
            <a:endParaRPr b="0" sz="18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124" name="Google Shape;124;g3023c5199d5_0_1"/>
          <p:cNvSpPr txBox="1"/>
          <p:nvPr/>
        </p:nvSpPr>
        <p:spPr>
          <a:xfrm>
            <a:off x="373025" y="1011250"/>
            <a:ext cx="9205200" cy="21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</a:pPr>
            <a:r>
              <a:rPr b="0" i="0" lang="en-GB" sz="18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3G: Mrs O’Connell-Beech</a:t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</a:pPr>
            <a:r>
              <a:rPr b="0" i="0" lang="en-GB" sz="18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3P: Miss Thompson - Monday, Tuesday, Thursday and Friday</a:t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</a:pPr>
            <a:r>
              <a:rPr b="0" i="0" lang="en-GB" sz="18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3P: Mrs Herbert - Wednesday</a:t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</a:pPr>
            <a:r>
              <a:rPr b="0" i="0" lang="en-GB" sz="18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Mrs Falzon </a:t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</a:pPr>
            <a:r>
              <a:rPr b="0" i="0" lang="en-GB" sz="1800" u="none" cap="none" strike="noStrike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Miss Ali</a:t>
            </a:r>
            <a:endParaRPr b="0" i="0" sz="1800" u="none" cap="none" strike="noStrike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"/>
          <p:cNvSpPr txBox="1"/>
          <p:nvPr>
            <p:ph type="title"/>
          </p:nvPr>
        </p:nvSpPr>
        <p:spPr>
          <a:xfrm>
            <a:off x="311700" y="12825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22221"/>
              <a:buNone/>
            </a:pPr>
            <a:r>
              <a:rPr lang="en-GB"/>
              <a:t>Attendance -</a:t>
            </a:r>
            <a:endParaRPr/>
          </a:p>
        </p:txBody>
      </p:sp>
      <p:pic>
        <p:nvPicPr>
          <p:cNvPr id="130" name="Google Shape;130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988050"/>
            <a:ext cx="3267075" cy="375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"/>
          <p:cNvSpPr txBox="1"/>
          <p:nvPr>
            <p:ph type="title"/>
          </p:nvPr>
        </p:nvSpPr>
        <p:spPr>
          <a:xfrm>
            <a:off x="311700" y="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Attendance  - </a:t>
            </a:r>
            <a:endParaRPr/>
          </a:p>
        </p:txBody>
      </p:sp>
      <p:sp>
        <p:nvSpPr>
          <p:cNvPr id="136" name="Google Shape;136;p4"/>
          <p:cNvSpPr txBox="1"/>
          <p:nvPr>
            <p:ph idx="1" type="body"/>
          </p:nvPr>
        </p:nvSpPr>
        <p:spPr>
          <a:xfrm>
            <a:off x="311700" y="614675"/>
            <a:ext cx="8400000" cy="3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We are making a big push on attendance this year, as pupils’ attendance is dropping </a:t>
            </a:r>
            <a:r>
              <a:rPr b="1" lang="en-GB"/>
              <a:t>.</a:t>
            </a:r>
            <a:endParaRPr b="1"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Already we have had a lot of absences. The attendance figures are shared with high schools and EWO. If children are ill, please keep them at home.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Children need to be in by 8.55am, and this is when gates are closed.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i="1" lang="en-GB" sz="1600">
                <a:solidFill>
                  <a:srgbClr val="000000"/>
                </a:solidFill>
                <a:highlight>
                  <a:srgbClr val="D3E3FD"/>
                </a:highlight>
                <a:latin typeface="Arial"/>
                <a:ea typeface="Arial"/>
                <a:cs typeface="Arial"/>
                <a:sym typeface="Arial"/>
              </a:rPr>
              <a:t>Only 35% of pupils whose attendance is lower than 90% gain 5 or more GCSEs including England and Maths</a:t>
            </a:r>
            <a:r>
              <a:rPr b="1" i="1" lang="en-GB" sz="16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</a:t>
            </a:r>
            <a:endParaRPr b="1" i="1" sz="16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b="1" i="1" lang="en-GB" sz="16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Students with 100% attendance have almost 75% chance of gaining 5 or more GCSEs at grades 5-9 including English and Maths.</a:t>
            </a:r>
            <a:endParaRPr b="1" i="1" sz="22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"/>
          <p:cNvSpPr txBox="1"/>
          <p:nvPr>
            <p:ph type="title"/>
          </p:nvPr>
        </p:nvSpPr>
        <p:spPr>
          <a:xfrm>
            <a:off x="266425" y="20057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 u="sng"/>
              <a:t>Uniform</a:t>
            </a:r>
            <a:endParaRPr u="sng"/>
          </a:p>
        </p:txBody>
      </p:sp>
      <p:sp>
        <p:nvSpPr>
          <p:cNvPr id="142" name="Google Shape;142;p5"/>
          <p:cNvSpPr txBox="1"/>
          <p:nvPr>
            <p:ph idx="1" type="body"/>
          </p:nvPr>
        </p:nvSpPr>
        <p:spPr>
          <a:xfrm>
            <a:off x="311700" y="968725"/>
            <a:ext cx="8520600" cy="3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Our expectations in the school are that pupils wear school uniform.</a:t>
            </a:r>
            <a:endParaRPr/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 past times, school uniform might have been expensive, but there is so much support now through grants, recycling/ reusing and similar schemes that we are hoping everyone comes into school with uniform. </a:t>
            </a:r>
            <a:endParaRPr/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If you have any questions about the schemes, please see our Family Engagement Officer, Maria Sajid, and she will be able to help you.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6"/>
          <p:cNvSpPr txBox="1"/>
          <p:nvPr>
            <p:ph type="title"/>
          </p:nvPr>
        </p:nvSpPr>
        <p:spPr>
          <a:xfrm>
            <a:off x="311700" y="11005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640" u="sng"/>
              <a:t>P.E</a:t>
            </a:r>
            <a:endParaRPr sz="3640" u="sng"/>
          </a:p>
        </p:txBody>
      </p:sp>
      <p:sp>
        <p:nvSpPr>
          <p:cNvPr id="148" name="Google Shape;148;p6"/>
          <p:cNvSpPr txBox="1"/>
          <p:nvPr>
            <p:ph idx="1" type="body"/>
          </p:nvPr>
        </p:nvSpPr>
        <p:spPr>
          <a:xfrm>
            <a:off x="311700" y="950625"/>
            <a:ext cx="8520600" cy="361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-334327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Our P.E day is every Wednesday.  Children will need to come into school already in their P.E kit. This includes an appropriate t-shirt, jumper (if colder), shorts, jogging/ tracksuit bottoms and APPROPRIATE footwear. </a:t>
            </a:r>
            <a:endParaRPr/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4327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No jeans are to be worn. </a:t>
            </a:r>
            <a:endParaRPr/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  <a:p>
            <a:pPr indent="-334327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PE is a curriculum expectation - all children have to participate. </a:t>
            </a:r>
            <a:endParaRPr/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/>
          </a:p>
          <a:p>
            <a:pPr indent="-334327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Just a reminder we will ask children to take out to remove hooped earrings, necklaces and any other jewellery as it is a health and safety risk.</a:t>
            </a:r>
            <a:endParaRPr/>
          </a:p>
          <a:p>
            <a:pPr indent="-334327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Sports day - Wednesday 25th at 2pm. Enter through the red gate.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7"/>
          <p:cNvSpPr txBox="1"/>
          <p:nvPr>
            <p:ph type="title"/>
          </p:nvPr>
        </p:nvSpPr>
        <p:spPr>
          <a:xfrm>
            <a:off x="0" y="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Reading</a:t>
            </a:r>
            <a:endParaRPr/>
          </a:p>
        </p:txBody>
      </p:sp>
      <p:sp>
        <p:nvSpPr>
          <p:cNvPr id="154" name="Google Shape;154;p7"/>
          <p:cNvSpPr txBox="1"/>
          <p:nvPr>
            <p:ph idx="1" type="body"/>
          </p:nvPr>
        </p:nvSpPr>
        <p:spPr>
          <a:xfrm>
            <a:off x="66775" y="617975"/>
            <a:ext cx="8520600" cy="36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All children have access to Oxford Owl reading buddy. This is an online library which allows children to choose a variety of books in school and at home to read. They need to read AT LEAST one Oxford Reading Buddy  book a week and complete the </a:t>
            </a:r>
            <a:r>
              <a:rPr lang="en-GB"/>
              <a:t>comprehension</a:t>
            </a:r>
            <a:r>
              <a:rPr lang="en-GB"/>
              <a:t>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Your child </a:t>
            </a:r>
            <a:r>
              <a:rPr lang="en-GB"/>
              <a:t>should also read their home reader once a week.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Also, your local library is at the hwb in Grangetown, by the crossroads. However, if it is quite difficult to get to, they now offer something called borrowbox.</a:t>
            </a:r>
            <a:endParaRPr sz="1200">
              <a:solidFill>
                <a:srgbClr val="474747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"/>
          <p:cNvSpPr txBox="1"/>
          <p:nvPr>
            <p:ph type="ctrTitle"/>
          </p:nvPr>
        </p:nvSpPr>
        <p:spPr>
          <a:xfrm>
            <a:off x="311700" y="208775"/>
            <a:ext cx="8520600" cy="6864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59785"/>
              <a:buNone/>
            </a:pPr>
            <a:r>
              <a:rPr lang="en-GB" sz="3755" u="sng">
                <a:solidFill>
                  <a:schemeClr val="hlink"/>
                </a:solidFill>
                <a:hlinkClick r:id="rId3"/>
              </a:rPr>
              <a:t>https://www.oxfordreadingbuddy.com/uk</a:t>
            </a:r>
            <a:endParaRPr/>
          </a:p>
        </p:txBody>
      </p:sp>
      <p:sp>
        <p:nvSpPr>
          <p:cNvPr id="160" name="Google Shape;160;p8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61" name="Google Shape;161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83350" y="1075725"/>
            <a:ext cx="9143999" cy="369297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8"/>
          <p:cNvSpPr/>
          <p:nvPr/>
        </p:nvSpPr>
        <p:spPr>
          <a:xfrm rot="-5400000">
            <a:off x="7235125" y="2210750"/>
            <a:ext cx="1999200" cy="11322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023c5199d5_0_12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Letterjoin</a:t>
            </a:r>
            <a:endParaRPr/>
          </a:p>
        </p:txBody>
      </p:sp>
      <p:pic>
        <p:nvPicPr>
          <p:cNvPr id="168" name="Google Shape;168;g3023c5199d5_0_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6776" y="226450"/>
            <a:ext cx="3209575" cy="436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g3023c5199d5_0_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2400" y="1304825"/>
            <a:ext cx="5451976" cy="3070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248840d5ce_0_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g3248840d5ce_0_5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6" name="Google Shape;176;g3248840d5ce_0_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1294" y="0"/>
            <a:ext cx="726141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248840d5ce_0_63"/>
          <p:cNvSpPr txBox="1"/>
          <p:nvPr>
            <p:ph type="ctrTitle"/>
          </p:nvPr>
        </p:nvSpPr>
        <p:spPr>
          <a:xfrm>
            <a:off x="311700" y="-172675"/>
            <a:ext cx="8520600" cy="155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980"/>
              <a:t>You are invited to join us once a month in our KS2 library</a:t>
            </a:r>
            <a:endParaRPr sz="3980"/>
          </a:p>
        </p:txBody>
      </p:sp>
      <p:graphicFrame>
        <p:nvGraphicFramePr>
          <p:cNvPr id="182" name="Google Shape;182;g3248840d5ce_0_63"/>
          <p:cNvGraphicFramePr/>
          <p:nvPr/>
        </p:nvGraphicFramePr>
        <p:xfrm>
          <a:off x="952500" y="13861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{13FD5260-4DA0-49A0-8596-5CAD0844BCEA}</a:tableStyleId>
              </a:tblPr>
              <a:tblGrid>
                <a:gridCol w="1809750"/>
                <a:gridCol w="1809750"/>
                <a:gridCol w="1809750"/>
                <a:gridCol w="1809750"/>
              </a:tblGrid>
              <a:tr h="381000">
                <a:tc gridSpan="4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January </a:t>
                      </a:r>
                      <a:endParaRPr sz="2000"/>
                    </a:p>
                  </a:txBody>
                  <a:tcPr marT="91425" marB="91425" marR="91425" marL="91425">
                    <a:solidFill>
                      <a:srgbClr val="C9DAF8"/>
                    </a:solidFill>
                  </a:tcPr>
                </a:tc>
                <a:tc hMerge="1"/>
                <a:tc hMerge="1"/>
                <a:tc hMerge="1"/>
              </a:tr>
              <a:tr h="635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3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20th January - 2.15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4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21st January - 2.15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5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22nd January - 2.15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6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23rd January - 2.15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 gridSpan="4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February</a:t>
                      </a:r>
                      <a:endParaRPr sz="2000"/>
                    </a:p>
                  </a:txBody>
                  <a:tcPr marT="91425" marB="91425" marR="91425" marL="91425">
                    <a:solidFill>
                      <a:srgbClr val="C9DAF8"/>
                    </a:solidFill>
                  </a:tcPr>
                </a:tc>
                <a:tc hMerge="1"/>
                <a:tc hMerge="1"/>
                <a:tc hMerge="1"/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3 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12th February - 2.15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4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11th February - 2.15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5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13th February - 2.15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/>
                        <a:t>Year 6</a:t>
                      </a:r>
                      <a:endParaRPr b="1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14th February - 2.15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83" name="Google Shape;183;g3248840d5ce_0_63"/>
          <p:cNvSpPr txBox="1"/>
          <p:nvPr>
            <p:ph type="ctrTitle"/>
          </p:nvPr>
        </p:nvSpPr>
        <p:spPr>
          <a:xfrm>
            <a:off x="311700" y="4167625"/>
            <a:ext cx="8520600" cy="7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180"/>
              <a:t>Choose a book and enjoy some refreshments</a:t>
            </a:r>
            <a:endParaRPr sz="318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8"/>
          <p:cNvSpPr txBox="1"/>
          <p:nvPr>
            <p:ph type="title"/>
          </p:nvPr>
        </p:nvSpPr>
        <p:spPr>
          <a:xfrm>
            <a:off x="311700" y="1372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 u="sng"/>
              <a:t>Maths</a:t>
            </a:r>
            <a:endParaRPr u="sng"/>
          </a:p>
        </p:txBody>
      </p:sp>
      <p:sp>
        <p:nvSpPr>
          <p:cNvPr id="189" name="Google Shape;189;p18"/>
          <p:cNvSpPr txBox="1"/>
          <p:nvPr>
            <p:ph idx="1" type="body"/>
          </p:nvPr>
        </p:nvSpPr>
        <p:spPr>
          <a:xfrm>
            <a:off x="275475" y="1457325"/>
            <a:ext cx="8520600" cy="340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Children in year 3 are just at the start of their learning using Google classroom, for children to access to help improve their maths.</a:t>
            </a:r>
            <a:endParaRPr/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We take Big maths test weekly, and the expectation is that children aim to move up 3 per year. Children can check their scores online and work on what they need to improve their scores. They can do this by asking a teacher, asking parents, taking ownership of their own learning.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Our current maths topic is place value.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190" name="Google Shape;19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86500" y="-12"/>
            <a:ext cx="2857500" cy="145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0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 u="sng"/>
              <a:t>Useful maths links</a:t>
            </a:r>
            <a:endParaRPr u="sng"/>
          </a:p>
        </p:txBody>
      </p:sp>
      <p:sp>
        <p:nvSpPr>
          <p:cNvPr id="196" name="Google Shape;196;p20"/>
          <p:cNvSpPr txBox="1"/>
          <p:nvPr>
            <p:ph idx="1" type="body"/>
          </p:nvPr>
        </p:nvSpPr>
        <p:spPr>
          <a:xfrm>
            <a:off x="311700" y="1266325"/>
            <a:ext cx="8520600" cy="367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77500" lnSpcReduction="2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29031"/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https://www.topmarks.co.uk/maths-games/hit-the-button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https://mathsframe.co.uk/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rPr lang="en-GB" u="sng">
                <a:solidFill>
                  <a:schemeClr val="hlink"/>
                </a:solidFill>
                <a:hlinkClick r:id="rId5"/>
              </a:rPr>
              <a:t>https://ictgames.com/mobilePage/index.html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rPr lang="en-GB" u="sng">
                <a:solidFill>
                  <a:schemeClr val="hlink"/>
                </a:solidFill>
                <a:hlinkClick r:id="rId6"/>
              </a:rPr>
              <a:t>https://www.topmarks.co.uk/maths-games/7-11-years/place-value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ct val="129031"/>
              <a:buNone/>
            </a:pPr>
            <a:r>
              <a:rPr lang="en-GB" u="sng">
                <a:solidFill>
                  <a:schemeClr val="hlink"/>
                </a:solidFill>
                <a:hlinkClick r:id="rId7"/>
              </a:rPr>
              <a:t>https://www.topmarks.co.uk/maths-games/daily10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ct val="129031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"/>
          <p:cNvSpPr txBox="1"/>
          <p:nvPr>
            <p:ph type="title"/>
          </p:nvPr>
        </p:nvSpPr>
        <p:spPr>
          <a:xfrm>
            <a:off x="95575" y="9925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E Safety</a:t>
            </a:r>
            <a:endParaRPr/>
          </a:p>
        </p:txBody>
      </p:sp>
      <p:sp>
        <p:nvSpPr>
          <p:cNvPr id="202" name="Google Shape;202;p21"/>
          <p:cNvSpPr txBox="1"/>
          <p:nvPr>
            <p:ph idx="1" type="body"/>
          </p:nvPr>
        </p:nvSpPr>
        <p:spPr>
          <a:xfrm>
            <a:off x="225275" y="920400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Supervise children when using devices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PEGI Ratings - check the age rating on apps and games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Screen time 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Staying safe online - we will be covering this throughout the year ,but if you need any support please just ask.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en-GB" u="sng"/>
              <a:t>E Safety guidance</a:t>
            </a:r>
            <a:endParaRPr b="1" u="sng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https://saferinternet.org.uk/guide-and-resource/parents-and-carers</a:t>
            </a:r>
            <a:r>
              <a:rPr lang="en-GB"/>
              <a:t>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u="sng">
                <a:solidFill>
                  <a:schemeClr val="hlink"/>
                </a:solidFill>
                <a:hlinkClick r:id="rId4"/>
              </a:rPr>
              <a:t>https://www.internetmatters.org/</a:t>
            </a:r>
            <a:r>
              <a:rPr lang="en-GB"/>
              <a:t> </a:t>
            </a:r>
            <a:endParaRPr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203" name="Google Shape;203;p21" title="Line art vector image of laptop | Public domain vectors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76675" y="0"/>
            <a:ext cx="1557350" cy="142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21" title="Tablet Illustration Images | Free Photos, PNG Stickers, Wallpapers ...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552734" y="3524650"/>
            <a:ext cx="1205224" cy="1205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2"/>
          <p:cNvSpPr txBox="1"/>
          <p:nvPr>
            <p:ph type="title"/>
          </p:nvPr>
        </p:nvSpPr>
        <p:spPr>
          <a:xfrm>
            <a:off x="95575" y="99250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Zones of Regulation</a:t>
            </a:r>
            <a:endParaRPr/>
          </a:p>
        </p:txBody>
      </p:sp>
      <p:pic>
        <p:nvPicPr>
          <p:cNvPr id="210" name="Google Shape;21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043850"/>
            <a:ext cx="5117599" cy="2878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56025" y="1546151"/>
            <a:ext cx="3949625" cy="228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248840d5ce_0_114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Our River Visions</a:t>
            </a:r>
            <a:endParaRPr/>
          </a:p>
        </p:txBody>
      </p:sp>
      <p:sp>
        <p:nvSpPr>
          <p:cNvPr id="217" name="Google Shape;217;g3248840d5ce_0_114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On Tuesday </a:t>
            </a:r>
            <a:r>
              <a:rPr b="1" lang="en-GB"/>
              <a:t>14th January at 9:30-10:15</a:t>
            </a:r>
            <a:r>
              <a:rPr lang="en-GB"/>
              <a:t> in the KS2 hall , the children will be presenting their learning from UoL 2.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They will be sharing with you what they have </a:t>
            </a:r>
            <a:r>
              <a:rPr lang="en-GB"/>
              <a:t>learnt</a:t>
            </a:r>
            <a:r>
              <a:rPr lang="en-GB"/>
              <a:t> and their vision for Rivers in Cardiff and all around the world.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 hope you can all make it :)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3"/>
          <p:cNvSpPr txBox="1"/>
          <p:nvPr>
            <p:ph type="title"/>
          </p:nvPr>
        </p:nvSpPr>
        <p:spPr>
          <a:xfrm>
            <a:off x="105425" y="616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en-GB"/>
              <a:t>Unit of Learning 3 - Story </a:t>
            </a:r>
            <a:r>
              <a:rPr lang="en-GB"/>
              <a:t>listener</a:t>
            </a:r>
            <a:r>
              <a:rPr lang="en-GB"/>
              <a:t>, teller, maker.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t/>
            </a:r>
            <a:endParaRPr/>
          </a:p>
        </p:txBody>
      </p:sp>
      <p:sp>
        <p:nvSpPr>
          <p:cNvPr id="223" name="Google Shape;223;p23"/>
          <p:cNvSpPr txBox="1"/>
          <p:nvPr/>
        </p:nvSpPr>
        <p:spPr>
          <a:xfrm>
            <a:off x="105425" y="769025"/>
            <a:ext cx="59139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1100">
                <a:latin typeface="Calibri"/>
                <a:ea typeface="Calibri"/>
                <a:cs typeface="Calibri"/>
                <a:sym typeface="Calibri"/>
              </a:rPr>
              <a:t>Pupils will be able to independently use their learning to</a:t>
            </a:r>
            <a:r>
              <a:rPr lang="en-GB" sz="110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b="1" lang="en-GB" sz="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1" lang="en-GB" sz="900">
                <a:latin typeface="Calibri"/>
                <a:ea typeface="Calibri"/>
                <a:cs typeface="Calibri"/>
                <a:sym typeface="Calibri"/>
              </a:rPr>
              <a:t>SWUT: </a:t>
            </a:r>
            <a:r>
              <a:rPr b="1" lang="en-GB" sz="9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Using their knowledge of</a:t>
            </a:r>
            <a:r>
              <a:rPr b="1" lang="en-GB" sz="900">
                <a:solidFill>
                  <a:srgbClr val="0000FF"/>
                </a:solidFill>
                <a:highlight>
                  <a:srgbClr val="FFFF00"/>
                </a:highlight>
                <a:latin typeface="Calibri"/>
                <a:ea typeface="Calibri"/>
                <a:cs typeface="Calibri"/>
                <a:sym typeface="Calibri"/>
              </a:rPr>
              <a:t> journey stories</a:t>
            </a:r>
            <a:r>
              <a:rPr b="1" lang="en-GB" sz="9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, children will create pieces of art that are inspired by the story settings they have read, and one they have written. </a:t>
            </a:r>
            <a:endParaRPr b="1" sz="9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9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Present learning through creating simple story books illustrated by multi-media landscapes/settings</a:t>
            </a:r>
            <a:endParaRPr/>
          </a:p>
        </p:txBody>
      </p:sp>
      <p:pic>
        <p:nvPicPr>
          <p:cNvPr id="224" name="Google Shape;22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5425" y="2616625"/>
            <a:ext cx="1583525" cy="177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63038" y="1533537"/>
            <a:ext cx="1783400" cy="1354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82400" y="1378013"/>
            <a:ext cx="1497575" cy="1665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56647" y="3096475"/>
            <a:ext cx="2025275" cy="156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60701" y="3247125"/>
            <a:ext cx="1724701" cy="156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4"/>
          <p:cNvSpPr txBox="1"/>
          <p:nvPr>
            <p:ph type="title"/>
          </p:nvPr>
        </p:nvSpPr>
        <p:spPr>
          <a:xfrm>
            <a:off x="273375" y="52050"/>
            <a:ext cx="3551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 sz="2240"/>
              <a:t>Please help your child by :</a:t>
            </a:r>
            <a:r>
              <a:rPr lang="en-GB" sz="2940"/>
              <a:t> </a:t>
            </a:r>
            <a:endParaRPr sz="2940"/>
          </a:p>
        </p:txBody>
      </p:sp>
      <p:sp>
        <p:nvSpPr>
          <p:cNvPr id="234" name="Google Shape;234;p24"/>
          <p:cNvSpPr txBox="1"/>
          <p:nvPr>
            <p:ph idx="1" type="body"/>
          </p:nvPr>
        </p:nvSpPr>
        <p:spPr>
          <a:xfrm>
            <a:off x="2751000" y="651750"/>
            <a:ext cx="1821000" cy="96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530"/>
              <a:buNone/>
            </a:pPr>
            <a:r>
              <a:rPr lang="en-GB" sz="1330"/>
              <a:t>Your child </a:t>
            </a:r>
            <a:r>
              <a:rPr lang="en-GB" sz="1330"/>
              <a:t>should</a:t>
            </a:r>
            <a:r>
              <a:rPr lang="en-GB" sz="1330"/>
              <a:t> be able </a:t>
            </a:r>
            <a:r>
              <a:rPr lang="en-GB" sz="1330"/>
              <a:t>to</a:t>
            </a:r>
            <a:r>
              <a:rPr lang="en-GB" sz="1330"/>
              <a:t> read these words and also spell them correctly.</a:t>
            </a:r>
            <a:endParaRPr sz="1330"/>
          </a:p>
        </p:txBody>
      </p:sp>
      <p:pic>
        <p:nvPicPr>
          <p:cNvPr id="235" name="Google Shape;23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850" y="651750"/>
            <a:ext cx="2582750" cy="299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48388" y="513750"/>
            <a:ext cx="3625574" cy="255655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4"/>
          <p:cNvSpPr txBox="1"/>
          <p:nvPr/>
        </p:nvSpPr>
        <p:spPr>
          <a:xfrm>
            <a:off x="4907500" y="52050"/>
            <a:ext cx="415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You help them practise their maths</a:t>
            </a:r>
            <a:endParaRPr sz="18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8" name="Google Shape;238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64600" y="2370625"/>
            <a:ext cx="2396225" cy="17684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4"/>
          <p:cNvSpPr txBox="1"/>
          <p:nvPr/>
        </p:nvSpPr>
        <p:spPr>
          <a:xfrm>
            <a:off x="81875" y="3910625"/>
            <a:ext cx="25827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Listen to them read for 10 </a:t>
            </a:r>
            <a:r>
              <a:rPr b="1" lang="en-GB"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minutes</a:t>
            </a:r>
            <a:r>
              <a:rPr b="1" lang="en-GB"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 each day.</a:t>
            </a:r>
            <a:endParaRPr b="1" sz="1800">
              <a:solidFill>
                <a:schemeClr val="dk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Google Shape;244;g32569ae7f3d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1701" y="696100"/>
            <a:ext cx="3209575" cy="4365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g32569ae7f3d_0_0"/>
          <p:cNvSpPr txBox="1"/>
          <p:nvPr/>
        </p:nvSpPr>
        <p:spPr>
          <a:xfrm>
            <a:off x="0" y="0"/>
            <a:ext cx="3000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Letterjoin</a:t>
            </a:r>
            <a:endParaRPr/>
          </a:p>
        </p:txBody>
      </p:sp>
      <p:pic>
        <p:nvPicPr>
          <p:cNvPr id="246" name="Google Shape;246;g32569ae7f3d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83226" y="696100"/>
            <a:ext cx="3209575" cy="4365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g32569ae7f3d_0_0"/>
          <p:cNvSpPr txBox="1"/>
          <p:nvPr/>
        </p:nvSpPr>
        <p:spPr>
          <a:xfrm>
            <a:off x="2481525" y="0"/>
            <a:ext cx="3000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Letterjoin</a:t>
            </a:r>
            <a:endParaRPr/>
          </a:p>
        </p:txBody>
      </p:sp>
      <p:pic>
        <p:nvPicPr>
          <p:cNvPr id="248" name="Google Shape;248;g32569ae7f3d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60601" y="777900"/>
            <a:ext cx="3209575" cy="4365600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g32569ae7f3d_0_0"/>
          <p:cNvSpPr txBox="1"/>
          <p:nvPr/>
        </p:nvSpPr>
        <p:spPr>
          <a:xfrm>
            <a:off x="5049325" y="0"/>
            <a:ext cx="30000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rPr>
              <a:t>Letterjoin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CE93D8"/>
      </a:accent2>
      <a:accent3>
        <a:srgbClr val="4DB6AC"/>
      </a:accent3>
      <a:accent4>
        <a:srgbClr val="FF9800"/>
      </a:accent4>
      <a:accent5>
        <a:srgbClr val="009668"/>
      </a:accent5>
      <a:accent6>
        <a:srgbClr val="EEFF41"/>
      </a:accent6>
      <a:hlink>
        <a:srgbClr val="009668"/>
      </a:hlink>
      <a:folHlink>
        <a:srgbClr val="0096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