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y="5143500" cx="9144000"/>
  <p:notesSz cx="6858000" cy="9144000"/>
  <p:embeddedFontLst>
    <p:embeddedFont>
      <p:font typeface="PT Sans Narrow"/>
      <p:regular r:id="rId31"/>
      <p:bold r:id="rId32"/>
    </p:embeddedFont>
    <p:embeddedFont>
      <p:font typeface="Open Sans"/>
      <p:regular r:id="rId33"/>
      <p:bold r:id="rId34"/>
      <p:italic r:id="rId35"/>
      <p:boldItalic r:id="rId3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PTSansNarrow-regular.fntdata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font" Target="fonts/OpenSans-regular.fntdata"/><Relationship Id="rId10" Type="http://schemas.openxmlformats.org/officeDocument/2006/relationships/slide" Target="slides/slide5.xml"/><Relationship Id="rId32" Type="http://schemas.openxmlformats.org/officeDocument/2006/relationships/font" Target="fonts/PTSansNarrow-bold.fntdata"/><Relationship Id="rId13" Type="http://schemas.openxmlformats.org/officeDocument/2006/relationships/slide" Target="slides/slide8.xml"/><Relationship Id="rId35" Type="http://schemas.openxmlformats.org/officeDocument/2006/relationships/font" Target="fonts/OpenSans-italic.fntdata"/><Relationship Id="rId12" Type="http://schemas.openxmlformats.org/officeDocument/2006/relationships/slide" Target="slides/slide7.xml"/><Relationship Id="rId34" Type="http://schemas.openxmlformats.org/officeDocument/2006/relationships/font" Target="fonts/OpenSans-bold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36" Type="http://schemas.openxmlformats.org/officeDocument/2006/relationships/font" Target="fonts/OpenSans-boldItalic.fntdata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fe225c26a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fe225c26a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01218d2f2b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01218d2f2b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fe225c26ab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fe225c26ab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fe225c26ab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2fe225c26ab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028f757f81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028f757f8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fe225c26ab_0_1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fe225c26ab_0_1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00f442792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300f442792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00f442792c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00f442792c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00f442792c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300f442792c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00f442792c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300f442792c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00f442792c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00f442792c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00f442792c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300f442792c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00f442792c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300f442792c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00f442792c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300f442792c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00f442792c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300f442792c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300f442792c_0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300f442792c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2fe225c26ab_0_1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2fe225c26ab_0_1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300f442792c_0_1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300f442792c_0_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300f442792c_0_1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300f442792c_0_1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2fe225c26ab_0_2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2fe225c26ab_0_2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01218d2f2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301218d2f2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2fe225c26ab_0_2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2fe225c26ab_0_2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3028f757f81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3028f757f81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3005d328e8d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3005d328e8d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7007735" y="3176888"/>
            <a:ext cx="562200" cy="0"/>
          </a:xfrm>
          <a:prstGeom prst="straightConnector1">
            <a:avLst/>
          </a:prstGeom>
          <a:noFill/>
          <a:ln cap="flat" cmpd="sng" w="7620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" name="Google Shape;11;p2"/>
          <p:cNvCxnSpPr/>
          <p:nvPr/>
        </p:nvCxnSpPr>
        <p:spPr>
          <a:xfrm>
            <a:off x="1575035" y="3158252"/>
            <a:ext cx="562200" cy="0"/>
          </a:xfrm>
          <a:prstGeom prst="straightConnector1">
            <a:avLst/>
          </a:prstGeom>
          <a:noFill/>
          <a:ln cap="flat" cmpd="sng" w="7620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12" name="Google Shape;12;p2"/>
          <p:cNvGrpSpPr/>
          <p:nvPr/>
        </p:nvGrpSpPr>
        <p:grpSpPr>
          <a:xfrm>
            <a:off x="1004144" y="1022025"/>
            <a:ext cx="7136668" cy="152400"/>
            <a:chOff x="1346429" y="1011300"/>
            <a:chExt cx="6452100" cy="152400"/>
          </a:xfrm>
        </p:grpSpPr>
        <p:cxnSp>
          <p:nvCxnSpPr>
            <p:cNvPr id="13" name="Google Shape;13;p2"/>
            <p:cNvCxnSpPr/>
            <p:nvPr/>
          </p:nvCxnSpPr>
          <p:spPr>
            <a:xfrm rot="10800000">
              <a:off x="1346429" y="1011300"/>
              <a:ext cx="6452100" cy="0"/>
            </a:xfrm>
            <a:prstGeom prst="straightConnector1">
              <a:avLst/>
            </a:prstGeom>
            <a:noFill/>
            <a:ln cap="flat" cmpd="sng" w="762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4" name="Google Shape;14;p2"/>
            <p:cNvCxnSpPr/>
            <p:nvPr/>
          </p:nvCxnSpPr>
          <p:spPr>
            <a:xfrm rot="10800000">
              <a:off x="1346429" y="1163700"/>
              <a:ext cx="6452100" cy="0"/>
            </a:xfrm>
            <a:prstGeom prst="straightConnector1">
              <a:avLst/>
            </a:prstGeom>
            <a:noFill/>
            <a:ln cap="flat" cmpd="sng" w="9525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grpSp>
        <p:nvGrpSpPr>
          <p:cNvPr id="15" name="Google Shape;15;p2"/>
          <p:cNvGrpSpPr/>
          <p:nvPr/>
        </p:nvGrpSpPr>
        <p:grpSpPr>
          <a:xfrm>
            <a:off x="1004151" y="3969100"/>
            <a:ext cx="7136668" cy="152400"/>
            <a:chOff x="1346435" y="3969088"/>
            <a:chExt cx="6452100" cy="152400"/>
          </a:xfrm>
        </p:grpSpPr>
        <p:cxnSp>
          <p:nvCxnSpPr>
            <p:cNvPr id="16" name="Google Shape;16;p2"/>
            <p:cNvCxnSpPr/>
            <p:nvPr/>
          </p:nvCxnSpPr>
          <p:spPr>
            <a:xfrm>
              <a:off x="1346435" y="4121488"/>
              <a:ext cx="6452100" cy="0"/>
            </a:xfrm>
            <a:prstGeom prst="straightConnector1">
              <a:avLst/>
            </a:prstGeom>
            <a:noFill/>
            <a:ln cap="flat" cmpd="sng" w="762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7" name="Google Shape;17;p2"/>
            <p:cNvCxnSpPr/>
            <p:nvPr/>
          </p:nvCxnSpPr>
          <p:spPr>
            <a:xfrm>
              <a:off x="1346435" y="3969088"/>
              <a:ext cx="6452100" cy="0"/>
            </a:xfrm>
            <a:prstGeom prst="straightConnector1">
              <a:avLst/>
            </a:prstGeom>
            <a:noFill/>
            <a:ln cap="flat" cmpd="sng" w="9525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sp>
        <p:nvSpPr>
          <p:cNvPr id="18" name="Google Shape;18;p2"/>
          <p:cNvSpPr txBox="1"/>
          <p:nvPr>
            <p:ph type="ctrTitle"/>
          </p:nvPr>
        </p:nvSpPr>
        <p:spPr>
          <a:xfrm>
            <a:off x="1004150" y="1751764"/>
            <a:ext cx="7136700" cy="102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19" name="Google Shape;19;p2"/>
          <p:cNvSpPr txBox="1"/>
          <p:nvPr>
            <p:ph idx="1" type="subTitle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/>
          <p:nvPr/>
        </p:nvSpPr>
        <p:spPr>
          <a:xfrm>
            <a:off x="-50" y="2571900"/>
            <a:ext cx="9144000" cy="2571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" name="Google Shape;23;p3"/>
          <p:cNvSpPr txBox="1"/>
          <p:nvPr>
            <p:ph type="title"/>
          </p:nvPr>
        </p:nvSpPr>
        <p:spPr>
          <a:xfrm>
            <a:off x="311700" y="814800"/>
            <a:ext cx="8571300" cy="94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" name="Google Shape;27;p4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" type="body"/>
          </p:nvPr>
        </p:nvSpPr>
        <p:spPr>
          <a:xfrm>
            <a:off x="311700" y="1266175"/>
            <a:ext cx="39999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5"/>
          <p:cNvSpPr txBox="1"/>
          <p:nvPr>
            <p:ph idx="2" type="body"/>
          </p:nvPr>
        </p:nvSpPr>
        <p:spPr>
          <a:xfrm>
            <a:off x="4832400" y="1266175"/>
            <a:ext cx="39999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0" name="Google Shape;4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1" name="Google Shape;4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6"/>
        </a:solidFill>
      </p:bgPr>
    </p:bg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/>
          <p:nvPr>
            <p:ph type="title"/>
          </p:nvPr>
        </p:nvSpPr>
        <p:spPr>
          <a:xfrm>
            <a:off x="490250" y="526350"/>
            <a:ext cx="56136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4" name="Google Shape;4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7" name="Google Shape;47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8" name="Google Shape;48;p9"/>
          <p:cNvSpPr txBox="1"/>
          <p:nvPr>
            <p:ph type="title"/>
          </p:nvPr>
        </p:nvSpPr>
        <p:spPr>
          <a:xfrm>
            <a:off x="265500" y="1039675"/>
            <a:ext cx="4045200" cy="1675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9" name="Google Shape;49;p9"/>
          <p:cNvSpPr txBox="1"/>
          <p:nvPr>
            <p:ph idx="1" type="subTitle"/>
          </p:nvPr>
        </p:nvSpPr>
        <p:spPr>
          <a:xfrm>
            <a:off x="265500" y="27268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50" name="Google Shape;50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1" name="Google Shape;5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/>
          <p:nvPr>
            <p:ph idx="1" type="body"/>
          </p:nvPr>
        </p:nvSpPr>
        <p:spPr>
          <a:xfrm>
            <a:off x="311700" y="42307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T Sans Narrow"/>
              <a:buNone/>
              <a:defRPr sz="2400">
                <a:latin typeface="PT Sans Narrow"/>
                <a:ea typeface="PT Sans Narrow"/>
                <a:cs typeface="PT Sans Narrow"/>
                <a:sym typeface="PT Sans Narrow"/>
              </a:defRPr>
            </a:lvl1pPr>
          </a:lstStyle>
          <a:p/>
        </p:txBody>
      </p:sp>
      <p:sp>
        <p:nvSpPr>
          <p:cNvPr id="54" name="Google Shape;5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" name="Google Shape;57;p11"/>
          <p:cNvSpPr txBox="1"/>
          <p:nvPr>
            <p:ph hasCustomPrompt="1" type="title"/>
          </p:nvPr>
        </p:nvSpPr>
        <p:spPr>
          <a:xfrm>
            <a:off x="311700" y="1304850"/>
            <a:ext cx="85206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1"/>
          <p:cNvSpPr txBox="1"/>
          <p:nvPr>
            <p:ph idx="1" type="body"/>
          </p:nvPr>
        </p:nvSpPr>
        <p:spPr>
          <a:xfrm>
            <a:off x="311700" y="299565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9" name="Google Shape;5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tropic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Open Sans"/>
              <a:buChar char="●"/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www.oxfordreadingbuddy.com/uk" TargetMode="External"/><Relationship Id="rId4" Type="http://schemas.openxmlformats.org/officeDocument/2006/relationships/image" Target="../media/image1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7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hyperlink" Target="https://www.topmarks.co.uk/maths-games/hit-the-button" TargetMode="External"/><Relationship Id="rId4" Type="http://schemas.openxmlformats.org/officeDocument/2006/relationships/hyperlink" Target="https://mathsframe.co.uk/" TargetMode="External"/><Relationship Id="rId5" Type="http://schemas.openxmlformats.org/officeDocument/2006/relationships/hyperlink" Target="https://ictgames.com/mobilePage/index.html" TargetMode="External"/><Relationship Id="rId6" Type="http://schemas.openxmlformats.org/officeDocument/2006/relationships/hyperlink" Target="https://www.topmarks.co.uk/maths-games/7-11-years/place-value" TargetMode="External"/><Relationship Id="rId7" Type="http://schemas.openxmlformats.org/officeDocument/2006/relationships/hyperlink" Target="https://www.topmarks.co.uk/maths-games/daily10" TargetMode="Externa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3"/>
          <p:cNvSpPr txBox="1"/>
          <p:nvPr>
            <p:ph type="ctrTitle"/>
          </p:nvPr>
        </p:nvSpPr>
        <p:spPr>
          <a:xfrm>
            <a:off x="1003650" y="2422689"/>
            <a:ext cx="7136700" cy="102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Welcome to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Year 4</a:t>
            </a:r>
            <a:endParaRPr/>
          </a:p>
        </p:txBody>
      </p:sp>
      <p:pic>
        <p:nvPicPr>
          <p:cNvPr id="67" name="Google Shape;6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48976" y="105200"/>
            <a:ext cx="1556325" cy="1563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4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Agenda</a:t>
            </a:r>
            <a:endParaRPr/>
          </a:p>
        </p:txBody>
      </p:sp>
      <p:sp>
        <p:nvSpPr>
          <p:cNvPr id="73" name="Google Shape;73;p14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Attendance, punctuality and ordering lunch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Uniform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P.E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Oxford Reading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Maths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E-safety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UoL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Questions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5"/>
          <p:cNvSpPr txBox="1"/>
          <p:nvPr>
            <p:ph type="title"/>
          </p:nvPr>
        </p:nvSpPr>
        <p:spPr>
          <a:xfrm>
            <a:off x="311700" y="0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Attendance</a:t>
            </a:r>
            <a:endParaRPr/>
          </a:p>
        </p:txBody>
      </p:sp>
      <p:sp>
        <p:nvSpPr>
          <p:cNvPr id="79" name="Google Shape;79;p15"/>
          <p:cNvSpPr txBox="1"/>
          <p:nvPr>
            <p:ph idx="1" type="body"/>
          </p:nvPr>
        </p:nvSpPr>
        <p:spPr>
          <a:xfrm>
            <a:off x="311700" y="614675"/>
            <a:ext cx="7075800" cy="395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We are making a big push on attendance this year, as pupil’s attendance is dropping and particularly our year group. Already we have had a lot of absences. The attendance figures are shared with high schools and EWO. If children are genuinely, ill please keep them at home.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Children need to be in by 8.55 and this is when gates are closed.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i="1" lang="en-GB" sz="1600">
                <a:solidFill>
                  <a:srgbClr val="000000"/>
                </a:solidFill>
                <a:highlight>
                  <a:srgbClr val="D3E3FD"/>
                </a:highlight>
                <a:latin typeface="Arial"/>
                <a:ea typeface="Arial"/>
                <a:cs typeface="Arial"/>
                <a:sym typeface="Arial"/>
              </a:rPr>
              <a:t>Only 35% of pupils whose attendance is lower than 90% gain 5 or more GCSEs including England and Maths</a:t>
            </a:r>
            <a:r>
              <a:rPr b="1" i="1" lang="en-GB" sz="16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 </a:t>
            </a:r>
            <a:endParaRPr b="1" i="1" sz="16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i="1" lang="en-GB" sz="16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Students with 100% attendance have almost 75% chance of gaining 5 or more GCSEs at grades 5-9 including English and Maths.</a:t>
            </a:r>
            <a:endParaRPr b="1" i="1" sz="22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6"/>
          <p:cNvSpPr txBox="1"/>
          <p:nvPr>
            <p:ph type="title"/>
          </p:nvPr>
        </p:nvSpPr>
        <p:spPr>
          <a:xfrm>
            <a:off x="266425" y="20057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Uniform</a:t>
            </a:r>
            <a:endParaRPr u="sng"/>
          </a:p>
        </p:txBody>
      </p:sp>
      <p:sp>
        <p:nvSpPr>
          <p:cNvPr id="85" name="Google Shape;85;p16"/>
          <p:cNvSpPr txBox="1"/>
          <p:nvPr>
            <p:ph idx="1" type="body"/>
          </p:nvPr>
        </p:nvSpPr>
        <p:spPr>
          <a:xfrm>
            <a:off x="311700" y="968725"/>
            <a:ext cx="8520600" cy="360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Our expectations in the school are that pupils wear school uniform.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We get that in past times that school uniform might have been </a:t>
            </a:r>
            <a:r>
              <a:rPr lang="en-GB"/>
              <a:t>expensive, but there is so much support now through grants, recycling/ reusing and similar schemes that we are hoping everyone comes into school with uniform. 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If you have any questions about the schemes, please see our Family engagement officer and she will be able to help you.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/>
          <p:nvPr>
            <p:ph type="title"/>
          </p:nvPr>
        </p:nvSpPr>
        <p:spPr>
          <a:xfrm>
            <a:off x="311700" y="110050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640" u="sng"/>
              <a:t>P.E</a:t>
            </a:r>
            <a:endParaRPr sz="3640" u="sng"/>
          </a:p>
        </p:txBody>
      </p:sp>
      <p:sp>
        <p:nvSpPr>
          <p:cNvPr id="91" name="Google Shape;91;p17"/>
          <p:cNvSpPr txBox="1"/>
          <p:nvPr>
            <p:ph idx="1" type="body"/>
          </p:nvPr>
        </p:nvSpPr>
        <p:spPr>
          <a:xfrm>
            <a:off x="311700" y="950625"/>
            <a:ext cx="8520600" cy="361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Our P.E day is every Tuesday after this week, children will need to come into school already in their P.E kit. This includes an appropriate t-shirt, jumper (if colder), shorts, jogging/ tracksuit bottoms and APPROPRIATE footwear. 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PE is a curriculum expectation - all children have to participate. 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Just a reminder we will ask children to take out to remove earrings, necklaces and any other jewellery as it is a health and safety risk.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Swimming</a:t>
            </a:r>
            <a:endParaRPr u="sng"/>
          </a:p>
        </p:txBody>
      </p:sp>
      <p:sp>
        <p:nvSpPr>
          <p:cNvPr id="97" name="Google Shape;97;p18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Swimming will take place in June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All </a:t>
            </a:r>
            <a:r>
              <a:rPr lang="en-GB"/>
              <a:t>children</a:t>
            </a:r>
            <a:r>
              <a:rPr lang="en-GB"/>
              <a:t> are expected to learn to swim during their </a:t>
            </a:r>
            <a:r>
              <a:rPr lang="en-GB"/>
              <a:t>primary education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No swimming experience is needed.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They will need: swim wear, towel, goggles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/>
          <p:nvPr>
            <p:ph type="title"/>
          </p:nvPr>
        </p:nvSpPr>
        <p:spPr>
          <a:xfrm>
            <a:off x="0" y="0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Reading</a:t>
            </a:r>
            <a:endParaRPr/>
          </a:p>
        </p:txBody>
      </p:sp>
      <p:sp>
        <p:nvSpPr>
          <p:cNvPr id="103" name="Google Shape;103;p19"/>
          <p:cNvSpPr txBox="1"/>
          <p:nvPr>
            <p:ph idx="1" type="body"/>
          </p:nvPr>
        </p:nvSpPr>
        <p:spPr>
          <a:xfrm>
            <a:off x="66775" y="617975"/>
            <a:ext cx="8520600" cy="368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All children have access to Oxford Owl reading buddy. This is an online library </a:t>
            </a:r>
            <a:r>
              <a:rPr lang="en-GB"/>
              <a:t>which</a:t>
            </a:r>
            <a:r>
              <a:rPr lang="en-GB"/>
              <a:t> allows children to choose a variety of books in school and at home to read.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Also, your local library is at the hwb in Grangetown, by the crossroads. However, if it is quite difficult to get to, they now offer something called borrowbox.</a:t>
            </a:r>
            <a:endParaRPr sz="1200">
              <a:solidFill>
                <a:srgbClr val="474747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0"/>
          <p:cNvSpPr txBox="1"/>
          <p:nvPr>
            <p:ph type="ctrTitle"/>
          </p:nvPr>
        </p:nvSpPr>
        <p:spPr>
          <a:xfrm>
            <a:off x="311700" y="208775"/>
            <a:ext cx="8520600" cy="686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55" u="sng">
                <a:solidFill>
                  <a:schemeClr val="hlink"/>
                </a:solidFill>
                <a:hlinkClick r:id="rId3"/>
              </a:rPr>
              <a:t>https://www.oxfordreadingbuddy.com/uk</a:t>
            </a:r>
            <a:endParaRPr/>
          </a:p>
        </p:txBody>
      </p:sp>
      <p:sp>
        <p:nvSpPr>
          <p:cNvPr id="109" name="Google Shape;109;p20"/>
          <p:cNvSpPr txBox="1"/>
          <p:nvPr>
            <p:ph idx="1" type="subTitle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0" name="Google Shape;110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83350" y="1075725"/>
            <a:ext cx="9143999" cy="3692975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0"/>
          <p:cNvSpPr/>
          <p:nvPr/>
        </p:nvSpPr>
        <p:spPr>
          <a:xfrm rot="-5400000">
            <a:off x="7235125" y="2210750"/>
            <a:ext cx="1999200" cy="11322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1"/>
          <p:cNvSpPr txBox="1"/>
          <p:nvPr>
            <p:ph type="ctrTitle"/>
          </p:nvPr>
        </p:nvSpPr>
        <p:spPr>
          <a:xfrm>
            <a:off x="1004150" y="1751764"/>
            <a:ext cx="7136700" cy="102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School code</a:t>
            </a:r>
            <a:endParaRPr/>
          </a:p>
        </p:txBody>
      </p:sp>
      <p:sp>
        <p:nvSpPr>
          <p:cNvPr id="117" name="Google Shape;117;p21"/>
          <p:cNvSpPr txBox="1"/>
          <p:nvPr>
            <p:ph idx="1" type="subTitle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/>
              <a:t>q22qq</a:t>
            </a:r>
            <a:endParaRPr sz="6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2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620" u="sng"/>
              <a:t>This is the home page - the library</a:t>
            </a:r>
            <a:endParaRPr sz="2620" u="sng"/>
          </a:p>
        </p:txBody>
      </p:sp>
      <p:sp>
        <p:nvSpPr>
          <p:cNvPr id="123" name="Google Shape;123;p22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4" name="Google Shape;12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325" y="1152475"/>
            <a:ext cx="9144000" cy="3619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020"/>
              <a:t>Your child’s current level will be at the top</a:t>
            </a:r>
            <a:endParaRPr sz="3020"/>
          </a:p>
        </p:txBody>
      </p:sp>
      <p:sp>
        <p:nvSpPr>
          <p:cNvPr id="130" name="Google Shape;130;p23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1" name="Google Shape;131;p23"/>
          <p:cNvPicPr preferRelativeResize="0"/>
          <p:nvPr/>
        </p:nvPicPr>
        <p:blipFill rotWithShape="1">
          <a:blip r:embed="rId3">
            <a:alphaModFix/>
          </a:blip>
          <a:srcRect b="-3060" l="0" r="0" t="3060"/>
          <a:stretch/>
        </p:blipFill>
        <p:spPr>
          <a:xfrm>
            <a:off x="0" y="1446942"/>
            <a:ext cx="9143998" cy="3887065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3"/>
          <p:cNvSpPr/>
          <p:nvPr/>
        </p:nvSpPr>
        <p:spPr>
          <a:xfrm rot="-5400000">
            <a:off x="4584800" y="2469950"/>
            <a:ext cx="821700" cy="2252400"/>
          </a:xfrm>
          <a:prstGeom prst="upArrow">
            <a:avLst>
              <a:gd fmla="val 50000" name="adj1"/>
              <a:gd fmla="val 50000" name="adj2"/>
            </a:avLst>
          </a:prstGeom>
          <a:solidFill>
            <a:srgbClr val="0000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4"/>
          <p:cNvSpPr txBox="1"/>
          <p:nvPr>
            <p:ph type="title"/>
          </p:nvPr>
        </p:nvSpPr>
        <p:spPr>
          <a:xfrm>
            <a:off x="311700" y="0"/>
            <a:ext cx="8520600" cy="98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Some books have this red logo. This means the book give the children advice on how to understand their reading. </a:t>
            </a:r>
            <a:endParaRPr/>
          </a:p>
        </p:txBody>
      </p:sp>
      <p:sp>
        <p:nvSpPr>
          <p:cNvPr id="138" name="Google Shape;138;p24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9" name="Google Shape;13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61230"/>
            <a:ext cx="9144001" cy="331639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4"/>
          <p:cNvSpPr/>
          <p:nvPr/>
        </p:nvSpPr>
        <p:spPr>
          <a:xfrm>
            <a:off x="5324175" y="1099550"/>
            <a:ext cx="785700" cy="25770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5"/>
          <p:cNvSpPr txBox="1"/>
          <p:nvPr>
            <p:ph type="title"/>
          </p:nvPr>
        </p:nvSpPr>
        <p:spPr>
          <a:xfrm>
            <a:off x="61600" y="325650"/>
            <a:ext cx="9144000" cy="69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Books up to level 10 have an audio option to listen to the story</a:t>
            </a:r>
            <a:endParaRPr/>
          </a:p>
        </p:txBody>
      </p:sp>
      <p:sp>
        <p:nvSpPr>
          <p:cNvPr id="146" name="Google Shape;146;p25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7" name="Google Shape;14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152475"/>
            <a:ext cx="9144001" cy="395985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5"/>
          <p:cNvSpPr/>
          <p:nvPr/>
        </p:nvSpPr>
        <p:spPr>
          <a:xfrm>
            <a:off x="61600" y="896125"/>
            <a:ext cx="404700" cy="37386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6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Green speech bubbles give the children things to think about or discuss.</a:t>
            </a:r>
            <a:endParaRPr/>
          </a:p>
        </p:txBody>
      </p:sp>
      <p:sp>
        <p:nvSpPr>
          <p:cNvPr id="154" name="Google Shape;154;p26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5" name="Google Shape;15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774" y="903700"/>
            <a:ext cx="7633501" cy="4346951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6"/>
          <p:cNvSpPr/>
          <p:nvPr/>
        </p:nvSpPr>
        <p:spPr>
          <a:xfrm>
            <a:off x="3609675" y="1813800"/>
            <a:ext cx="809700" cy="3329700"/>
          </a:xfrm>
          <a:prstGeom prst="upArrow">
            <a:avLst>
              <a:gd fmla="val 50000" name="adj1"/>
              <a:gd fmla="val 50000" name="adj2"/>
            </a:avLst>
          </a:prstGeom>
          <a:solidFill>
            <a:srgbClr val="38761D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7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27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3" name="Google Shape;163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492218"/>
            <a:ext cx="9143999" cy="4159064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7"/>
          <p:cNvSpPr/>
          <p:nvPr/>
        </p:nvSpPr>
        <p:spPr>
          <a:xfrm rot="5400000">
            <a:off x="1353750" y="2519976"/>
            <a:ext cx="622200" cy="3329700"/>
          </a:xfrm>
          <a:prstGeom prst="upArrow">
            <a:avLst>
              <a:gd fmla="val 50000" name="adj1"/>
              <a:gd fmla="val 50000" name="adj2"/>
            </a:avLst>
          </a:prstGeom>
          <a:solidFill>
            <a:srgbClr val="38761D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8"/>
          <p:cNvSpPr txBox="1"/>
          <p:nvPr>
            <p:ph type="title"/>
          </p:nvPr>
        </p:nvSpPr>
        <p:spPr>
          <a:xfrm>
            <a:off x="311700" y="1354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Quiz questions</a:t>
            </a:r>
            <a:endParaRPr/>
          </a:p>
        </p:txBody>
      </p:sp>
      <p:sp>
        <p:nvSpPr>
          <p:cNvPr id="170" name="Google Shape;170;p28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1" name="Google Shape;171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883825"/>
            <a:ext cx="8403723" cy="4259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9"/>
          <p:cNvSpPr txBox="1"/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After the quiz, it gives you your score.  </a:t>
            </a:r>
            <a:endParaRPr/>
          </a:p>
        </p:txBody>
      </p:sp>
      <p:sp>
        <p:nvSpPr>
          <p:cNvPr id="177" name="Google Shape;177;p29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8" name="Google Shape;178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0362" y="576938"/>
            <a:ext cx="8463276" cy="456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0"/>
          <p:cNvSpPr txBox="1"/>
          <p:nvPr>
            <p:ph type="title"/>
          </p:nvPr>
        </p:nvSpPr>
        <p:spPr>
          <a:xfrm>
            <a:off x="311700" y="1372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Maths</a:t>
            </a:r>
            <a:endParaRPr u="sng"/>
          </a:p>
        </p:txBody>
      </p:sp>
      <p:sp>
        <p:nvSpPr>
          <p:cNvPr id="184" name="Google Shape;184;p30"/>
          <p:cNvSpPr txBox="1"/>
          <p:nvPr>
            <p:ph idx="1" type="body"/>
          </p:nvPr>
        </p:nvSpPr>
        <p:spPr>
          <a:xfrm>
            <a:off x="275475" y="1457325"/>
            <a:ext cx="8520600" cy="340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Online packs are being put on Google classroom, where children can access to improve their maths.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We take Big maths test weekly, and the expectation is that children aim to move up 3 per year. Children can check their scores online and work on what they need to improve their scores. They can do this by asking a teacher, asking parents, taking ownership of their own learning.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85" name="Google Shape;18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86500" y="-12"/>
            <a:ext cx="2857500" cy="1457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1"/>
          <p:cNvSpPr txBox="1"/>
          <p:nvPr>
            <p:ph type="title"/>
          </p:nvPr>
        </p:nvSpPr>
        <p:spPr>
          <a:xfrm>
            <a:off x="311700" y="16437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Maths </a:t>
            </a:r>
            <a:r>
              <a:rPr lang="en-GB"/>
              <a:t>approach</a:t>
            </a:r>
            <a:r>
              <a:rPr lang="en-GB"/>
              <a:t> - 5 proficiencies</a:t>
            </a:r>
            <a:endParaRPr/>
          </a:p>
        </p:txBody>
      </p:sp>
      <p:sp>
        <p:nvSpPr>
          <p:cNvPr id="191" name="Google Shape;191;p31"/>
          <p:cNvSpPr txBox="1"/>
          <p:nvPr>
            <p:ph idx="1" type="body"/>
          </p:nvPr>
        </p:nvSpPr>
        <p:spPr>
          <a:xfrm>
            <a:off x="311700" y="914400"/>
            <a:ext cx="8520600" cy="36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Our </a:t>
            </a:r>
            <a:r>
              <a:rPr lang="en-GB"/>
              <a:t>approach</a:t>
            </a:r>
            <a:r>
              <a:rPr lang="en-GB"/>
              <a:t> to maths is slightly </a:t>
            </a:r>
            <a:r>
              <a:rPr lang="en-GB"/>
              <a:t>different</a:t>
            </a:r>
            <a:r>
              <a:rPr lang="en-GB"/>
              <a:t> to how we used to teach.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The 5 proficiencies allows the children to:</a:t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have a better understanding of maths through exploring equipment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showing </a:t>
            </a:r>
            <a:r>
              <a:rPr lang="en-GB"/>
              <a:t>their</a:t>
            </a:r>
            <a:r>
              <a:rPr lang="en-GB"/>
              <a:t> thinkinging using diagrams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having a secure </a:t>
            </a:r>
            <a:r>
              <a:rPr lang="en-GB"/>
              <a:t>understanding</a:t>
            </a:r>
            <a:r>
              <a:rPr lang="en-GB"/>
              <a:t> of basic maths concepts.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Relate maths to real life situations</a:t>
            </a:r>
            <a:endParaRPr/>
          </a:p>
        </p:txBody>
      </p:sp>
      <p:pic>
        <p:nvPicPr>
          <p:cNvPr id="192" name="Google Shape;192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6600" y="3576125"/>
            <a:ext cx="2257250" cy="135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31"/>
          <p:cNvPicPr preferRelativeResize="0"/>
          <p:nvPr/>
        </p:nvPicPr>
        <p:blipFill rotWithShape="1">
          <a:blip r:embed="rId4">
            <a:alphaModFix/>
          </a:blip>
          <a:srcRect b="4448" l="49947" r="0" t="10646"/>
          <a:stretch/>
        </p:blipFill>
        <p:spPr>
          <a:xfrm>
            <a:off x="6192575" y="2973600"/>
            <a:ext cx="2079276" cy="184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2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Useful maths links</a:t>
            </a:r>
            <a:endParaRPr u="sng"/>
          </a:p>
        </p:txBody>
      </p:sp>
      <p:sp>
        <p:nvSpPr>
          <p:cNvPr id="199" name="Google Shape;199;p32"/>
          <p:cNvSpPr txBox="1"/>
          <p:nvPr>
            <p:ph idx="1" type="body"/>
          </p:nvPr>
        </p:nvSpPr>
        <p:spPr>
          <a:xfrm>
            <a:off x="311700" y="1266325"/>
            <a:ext cx="8520600" cy="367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7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https://www.topmarks.co.uk/maths-games/hit-the-button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4"/>
              </a:rPr>
              <a:t>https://mathsframe.co.uk/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5"/>
              </a:rPr>
              <a:t>https://ictgames.com/mobilePage/index.html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6"/>
              </a:rPr>
              <a:t>https://www.topmarks.co.uk/maths-games/7-11-years/place-value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7"/>
              </a:rPr>
              <a:t>https://www.topmarks.co.uk/maths-games/daily10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3"/>
          <p:cNvSpPr txBox="1"/>
          <p:nvPr>
            <p:ph type="title"/>
          </p:nvPr>
        </p:nvSpPr>
        <p:spPr>
          <a:xfrm>
            <a:off x="95575" y="99250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Esafety</a:t>
            </a:r>
            <a:endParaRPr/>
          </a:p>
        </p:txBody>
      </p:sp>
      <p:sp>
        <p:nvSpPr>
          <p:cNvPr id="205" name="Google Shape;205;p33"/>
          <p:cNvSpPr txBox="1"/>
          <p:nvPr>
            <p:ph idx="1" type="body"/>
          </p:nvPr>
        </p:nvSpPr>
        <p:spPr>
          <a:xfrm>
            <a:off x="225275" y="920400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-368300" lvl="0" marL="596900" rtl="0" algn="l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●"/>
            </a:pPr>
            <a:r>
              <a:rPr lang="en-GB" sz="2900"/>
              <a:t>PEGI ratings</a:t>
            </a:r>
            <a:endParaRPr sz="2900"/>
          </a:p>
          <a:p>
            <a:pPr indent="-368300" lvl="0" marL="5969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●"/>
            </a:pPr>
            <a:r>
              <a:rPr lang="en-GB" sz="2900"/>
              <a:t>Screen time</a:t>
            </a:r>
            <a:endParaRPr sz="2900"/>
          </a:p>
          <a:p>
            <a:pPr indent="-368300" lvl="0" marL="5969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●"/>
            </a:pPr>
            <a:r>
              <a:rPr lang="en-GB" sz="2900"/>
              <a:t>Online gaming and dangers it brings</a:t>
            </a:r>
            <a:endParaRPr sz="2900"/>
          </a:p>
          <a:p>
            <a:pPr indent="-368300" lvl="0" marL="5969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●"/>
            </a:pPr>
            <a:r>
              <a:rPr lang="en-GB" sz="2900"/>
              <a:t>Reporting anything online</a:t>
            </a:r>
            <a:endParaRPr sz="29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4"/>
          <p:cNvSpPr txBox="1"/>
          <p:nvPr>
            <p:ph type="title"/>
          </p:nvPr>
        </p:nvSpPr>
        <p:spPr>
          <a:xfrm>
            <a:off x="95575" y="99250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Zones of Regulation</a:t>
            </a:r>
            <a:endParaRPr/>
          </a:p>
        </p:txBody>
      </p:sp>
      <p:pic>
        <p:nvPicPr>
          <p:cNvPr id="211" name="Google Shape;211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043850"/>
            <a:ext cx="5117599" cy="2878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94375" y="2916351"/>
            <a:ext cx="3949625" cy="2051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5"/>
          <p:cNvSpPr txBox="1"/>
          <p:nvPr>
            <p:ph type="title"/>
          </p:nvPr>
        </p:nvSpPr>
        <p:spPr>
          <a:xfrm>
            <a:off x="311700" y="1705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Unit of Learning</a:t>
            </a:r>
            <a:endParaRPr/>
          </a:p>
        </p:txBody>
      </p:sp>
      <p:sp>
        <p:nvSpPr>
          <p:cNvPr id="218" name="Google Shape;218;p35"/>
          <p:cNvSpPr txBox="1"/>
          <p:nvPr>
            <p:ph idx="1" type="body"/>
          </p:nvPr>
        </p:nvSpPr>
        <p:spPr>
          <a:xfrm>
            <a:off x="311700" y="1091450"/>
            <a:ext cx="8520600" cy="385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What we will be teaching the children </a:t>
            </a:r>
            <a:endParaRPr b="1"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Body Ready Brain Ready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No P</a:t>
            </a:r>
            <a:r>
              <a:rPr lang="en-GB"/>
              <a:t>lanet</a:t>
            </a:r>
            <a:r>
              <a:rPr lang="en-GB"/>
              <a:t> B -Trees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Exploring imagination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Children’s rights and how </a:t>
            </a:r>
            <a:r>
              <a:rPr lang="en-GB"/>
              <a:t>they</a:t>
            </a:r>
            <a:r>
              <a:rPr lang="en-GB"/>
              <a:t> have changed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/>
              <a:t>Why we are teaching the children these things</a:t>
            </a:r>
            <a:endParaRPr b="1"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Develop </a:t>
            </a:r>
            <a:r>
              <a:rPr lang="en-GB"/>
              <a:t>their</a:t>
            </a:r>
            <a:r>
              <a:rPr lang="en-GB"/>
              <a:t> global </a:t>
            </a:r>
            <a:r>
              <a:rPr lang="en-GB"/>
              <a:t>understanding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Become more ethically informed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Become more independent learners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GB"/>
              <a:t>Express themselves through a </a:t>
            </a:r>
            <a:r>
              <a:rPr lang="en-GB"/>
              <a:t>variety</a:t>
            </a:r>
            <a:r>
              <a:rPr lang="en-GB"/>
              <a:t> of curriculum opportunities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6"/>
          <p:cNvSpPr txBox="1"/>
          <p:nvPr>
            <p:ph type="title"/>
          </p:nvPr>
        </p:nvSpPr>
        <p:spPr>
          <a:xfrm>
            <a:off x="311700" y="1994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22" u="sng"/>
              <a:t>Trips</a:t>
            </a:r>
            <a:endParaRPr sz="3822" u="sng"/>
          </a:p>
        </p:txBody>
      </p:sp>
      <p:sp>
        <p:nvSpPr>
          <p:cNvPr id="224" name="Google Shape;224;p36"/>
          <p:cNvSpPr txBox="1"/>
          <p:nvPr>
            <p:ph idx="1" type="body"/>
          </p:nvPr>
        </p:nvSpPr>
        <p:spPr>
          <a:xfrm>
            <a:off x="311700" y="1019225"/>
            <a:ext cx="8520600" cy="354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SzPts val="2800"/>
              <a:buChar char="-"/>
            </a:pPr>
            <a:r>
              <a:rPr lang="en-GB" sz="2800"/>
              <a:t>Any </a:t>
            </a:r>
            <a:r>
              <a:rPr lang="en-GB" sz="2800"/>
              <a:t>parents who are willing to come on trips are very much appreciated. Please let us know if you are happy to support with this. </a:t>
            </a:r>
            <a:r>
              <a:rPr lang="en-GB" sz="2800"/>
              <a:t> </a:t>
            </a:r>
            <a:endParaRPr sz="28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7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Questions</a:t>
            </a:r>
            <a:endParaRPr/>
          </a:p>
        </p:txBody>
      </p:sp>
      <p:sp>
        <p:nvSpPr>
          <p:cNvPr id="230" name="Google Shape;230;p37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ropic">
  <a:themeElements>
    <a:clrScheme name="Tropic">
      <a:dk1>
        <a:srgbClr val="A1E8D9"/>
      </a:dk1>
      <a:lt1>
        <a:srgbClr val="FFFFFF"/>
      </a:lt1>
      <a:dk2>
        <a:srgbClr val="695D46"/>
      </a:dk2>
      <a:lt2>
        <a:srgbClr val="B3A77D"/>
      </a:lt2>
      <a:accent1>
        <a:srgbClr val="EF6C00"/>
      </a:accent1>
      <a:accent2>
        <a:srgbClr val="CE93D8"/>
      </a:accent2>
      <a:accent3>
        <a:srgbClr val="4DB6AC"/>
      </a:accent3>
      <a:accent4>
        <a:srgbClr val="FF9800"/>
      </a:accent4>
      <a:accent5>
        <a:srgbClr val="009668"/>
      </a:accent5>
      <a:accent6>
        <a:srgbClr val="EEFF41"/>
      </a:accent6>
      <a:hlink>
        <a:srgbClr val="009668"/>
      </a:hlink>
      <a:folHlink>
        <a:srgbClr val="00966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